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E72F300-8351-487F-8774-F73E2A45F693}">
  <a:tblStyle styleId="{2E72F300-8351-487F-8774-F73E2A45F69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100fe8f5d_0_1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100fe8f5d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6d1777204b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6d1777204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4dd7332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64dd7332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64dd73320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64dd7332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sdgs.un.org/goals/goal1"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unstats.un.org/sdgs/report/2024/unlocking/" TargetMode="External"/><Relationship Id="rId6"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upgrader.gapminder.org/t/2020-sustainable-development-misconception-study?tab=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sdgs.un.org/goals/goal1" TargetMode="External"/><Relationship Id="rId6" Type="http://schemas.openxmlformats.org/officeDocument/2006/relationships/hyperlink" Target="https://unstats.un.org/sdgs/report/2024/unlock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unstats.un.org/sdgs/report/2024/unlocking/" TargetMode="External"/><Relationship Id="rId6"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952500" y="5558425"/>
          <a:ext cx="3000000" cy="3000000"/>
        </p:xfrm>
        <a:graphic>
          <a:graphicData uri="http://schemas.openxmlformats.org/drawingml/2006/table">
            <a:tbl>
              <a:tblPr>
                <a:noFill/>
                <a:tableStyleId>{2E72F300-8351-487F-8774-F73E2A45F693}</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1: No Poverty</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1: End Poverty in All its Forms Everywhere</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United Nations, 2024 UN Sustainable Development Goals Report- No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COVID-19 pandemic and subsequent shocks from 2020 to 2022 have hampered global efforts to eradicate extreme poverty. The global extreme poverty rate increased in 2020 for the first time in decades, setting back progress by three years. Since then, recovery has been uneven, with low-income countries lagging behind. By 2030, 590 million people may still live in extreme poverty if current trends persist. Without a substantial acceleration in poverty reduction, fewer than 3 in 10 countries are expected to halve national poverty by 2030.</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Despite increasing efforts and commitments to expand social protection programmes, significant coverage gaps left 1.4 billion children uncovered in 2023.</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Climate change is hindering poverty reduction, and disasters result in millions of households becoming poor or remaining trapped in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Ending poverty requires a wide-ranging approach that combines comprehensive social protection systems, inclusive economic policies, investments in human capital, measures to address inequality and climate resilience, and international cooperation and partnership.</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6" name="Google Shape;126;p27"/>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sp>
        <p:nvSpPr>
          <p:cNvPr id="127" name="Google Shape;127;p27"/>
          <p:cNvSpPr txBox="1"/>
          <p:nvPr/>
        </p:nvSpPr>
        <p:spPr>
          <a:xfrm>
            <a:off x="468975" y="58888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28" name="Google Shape;128;p27"/>
          <p:cNvSpPr txBox="1"/>
          <p:nvPr/>
        </p:nvSpPr>
        <p:spPr>
          <a:xfrm>
            <a:off x="2379038" y="47703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29" name="Google Shape;129;p27"/>
          <p:cNvSpPr txBox="1"/>
          <p:nvPr/>
        </p:nvSpPr>
        <p:spPr>
          <a:xfrm>
            <a:off x="2905350" y="58888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30" name="Google Shape;130;p27"/>
          <p:cNvSpPr txBox="1"/>
          <p:nvPr/>
        </p:nvSpPr>
        <p:spPr>
          <a:xfrm>
            <a:off x="5341750" y="58888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31" name="Google Shape;131;p27"/>
          <p:cNvSpPr/>
          <p:nvPr/>
        </p:nvSpPr>
        <p:spPr>
          <a:xfrm rot="-5400000">
            <a:off x="3595113" y="29363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32" name="Google Shape;132;p27"/>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33" name="Google Shape;133;p27"/>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34" name="Google Shape;134;p27"/>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35" name="Google Shape;135;p27"/>
          <p:cNvSpPr txBox="1"/>
          <p:nvPr/>
        </p:nvSpPr>
        <p:spPr>
          <a:xfrm>
            <a:off x="469175" y="36509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Social &amp; Economic Development Guided Notes (Exemplar)</a:t>
            </a:r>
            <a:endParaRPr sz="1800">
              <a:solidFill>
                <a:schemeClr val="dk1"/>
              </a:solidFill>
              <a:latin typeface="Halant"/>
              <a:ea typeface="Halant"/>
              <a:cs typeface="Halant"/>
              <a:sym typeface="Halant"/>
            </a:endParaRPr>
          </a:p>
        </p:txBody>
      </p:sp>
      <p:pic>
        <p:nvPicPr>
          <p:cNvPr id="141" name="Google Shape;14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5" name="Google Shape;145;p28"/>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listen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economic development go hand-in-hand when evaluating a country’s progress.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These two measurements of development tend to be linked and progress together. The economic development of a country often correlates to how much money can be used to enhance social development (education, healthcare, etc.) and increased social development in turn tends to produce more economic gains.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 </a:t>
            </a:r>
            <a:r>
              <a:rPr b="1" lang="en" sz="1200">
                <a:solidFill>
                  <a:srgbClr val="E95C3D"/>
                </a:solidFill>
                <a:latin typeface="Inter"/>
                <a:ea typeface="Inter"/>
                <a:cs typeface="Inter"/>
                <a:sym typeface="Inter"/>
              </a:rPr>
              <a:t>Total wealth goods services inside country</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 </a:t>
            </a:r>
            <a:r>
              <a:rPr b="1" lang="en" sz="1200">
                <a:solidFill>
                  <a:srgbClr val="E95C3D"/>
                </a:solidFill>
                <a:latin typeface="Inter"/>
                <a:ea typeface="Inter"/>
                <a:cs typeface="Inter"/>
                <a:sym typeface="Inter"/>
              </a:rPr>
              <a:t>Measure health education income overall wellbeing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 </a:t>
            </a:r>
            <a:r>
              <a:rPr b="1" lang="en" sz="1200">
                <a:solidFill>
                  <a:srgbClr val="E95C3D"/>
                </a:solidFill>
                <a:latin typeface="Inter"/>
                <a:ea typeface="Inter"/>
                <a:cs typeface="Inter"/>
                <a:sym typeface="Inter"/>
              </a:rPr>
              <a:t>Use HDI measure inequalities by gender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UN’s SDGs are goals that call for significant progress in socioeconomic measures as well as sustainability measures across the globe by 2030 to promote a more equitable and prosperous world. These goals target things such as poverty, hunger, gender equality, sustainable cities, economic growth, and climate change action.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6" name="Google Shape;146;p28"/>
          <p:cNvGraphicFramePr/>
          <p:nvPr/>
        </p:nvGraphicFramePr>
        <p:xfrm>
          <a:off x="952500" y="5558425"/>
          <a:ext cx="3000000" cy="3000000"/>
        </p:xfrm>
        <a:graphic>
          <a:graphicData uri="http://schemas.openxmlformats.org/drawingml/2006/table">
            <a:tbl>
              <a:tblPr>
                <a:noFill/>
                <a:tableStyleId>{2E72F300-8351-487F-8774-F73E2A45F693}</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u="sng">
                          <a:solidFill>
                            <a:srgbClr val="E95C3D"/>
                          </a:solidFill>
                          <a:latin typeface="Inter"/>
                          <a:ea typeface="Inter"/>
                          <a:cs typeface="Inter"/>
                          <a:sym typeface="Inter"/>
                        </a:rPr>
                        <a:t>3</a:t>
                      </a:r>
                      <a:r>
                        <a:rPr lang="en" sz="1200">
                          <a:latin typeface="Inter"/>
                          <a:ea typeface="Inter"/>
                          <a:cs typeface="Inter"/>
                          <a:sym typeface="Inter"/>
                        </a:rPr>
                        <a:t>/18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Which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people think that there is a higher percentage of people living in extreme poverty, they think the problem is too big to solve. </a:t>
                      </a:r>
                      <a:endParaRPr b="1" sz="1200">
                        <a:solidFill>
                          <a:srgbClr val="E95C3D"/>
                        </a:solidFill>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was wrong on many of the </a:t>
                      </a:r>
                      <a:r>
                        <a:rPr b="1" lang="en" sz="1200">
                          <a:solidFill>
                            <a:srgbClr val="E95C3D"/>
                          </a:solidFill>
                          <a:latin typeface="Inter"/>
                          <a:ea typeface="Inter"/>
                          <a:cs typeface="Inter"/>
                          <a:sym typeface="Inter"/>
                        </a:rPr>
                        <a:t>questions</a:t>
                      </a:r>
                      <a:r>
                        <a:rPr b="1" lang="en" sz="1200">
                          <a:solidFill>
                            <a:srgbClr val="E95C3D"/>
                          </a:solidFill>
                          <a:latin typeface="Inter"/>
                          <a:ea typeface="Inter"/>
                          <a:cs typeface="Inter"/>
                          <a:sym typeface="Inter"/>
                        </a:rPr>
                        <a:t> and was surprised that the correct answers demonstrated a world in better state than I imagined.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47" name="Google Shape;14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1: No Poverty (Exemplar)</a:t>
            </a:r>
            <a:endParaRPr sz="2000">
              <a:solidFill>
                <a:schemeClr val="dk1"/>
              </a:solidFill>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7" name="Google Shape;157;p29"/>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1: End Poverty in All its Forms Everywhere</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By 2030, it is expected the over 575 million will still live in extreme poverty, in spite of efforts to implement change by the UN.</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Many of those in lower income countries are not protected with social benefits.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These stuck with me because it demonstrates just how far we still have to go.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United Nations, 2024 UN Sustainable Development Goals Report- No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COVID-19 pandemic and subsequent shocks from 2020 to 2022 have hampered global efforts to eradicate extreme poverty. The global extreme poverty rate increased in 2020 for the first time in decades, setting back progress by three years. Since then, recovery has been uneven, with low-income countries lagging behind. By 2030, 590 million people may still live in extreme poverty if current trends persist. Without a substantial acceleration in poverty reduction, fewer than 3 in 10 countries are expected to halve national poverty by 2030.</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Despite increasing efforts and commitments to expand social protection programmes, significant coverage gaps left 1.4 billion children uncovered in 2023.</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Climate change is hindering poverty reduction, and disasters result in millions of households becoming poor or remaining trapped in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Ending poverty requires a wide-ranging approach that combines comprehensive social protection systems, inclusive economic policies, investments in human capital, measures to address inequality and climate resilience, and international cooperation and partnership.</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don’t think that this SDG will be met by 2030 as so many will still </a:t>
            </a:r>
            <a:r>
              <a:rPr b="1" lang="en" sz="1200">
                <a:solidFill>
                  <a:srgbClr val="E95C3D"/>
                </a:solidFill>
                <a:latin typeface="Inter"/>
                <a:ea typeface="Inter"/>
                <a:cs typeface="Inter"/>
                <a:sym typeface="Inter"/>
              </a:rPr>
              <a:t>live</a:t>
            </a:r>
            <a:r>
              <a:rPr b="1" lang="en" sz="1200">
                <a:solidFill>
                  <a:srgbClr val="E95C3D"/>
                </a:solidFill>
                <a:latin typeface="Inter"/>
                <a:ea typeface="Inter"/>
                <a:cs typeface="Inter"/>
                <a:sym typeface="Inter"/>
              </a:rPr>
              <a:t> in extreme poverty. The pandemic definitely pushed back the progress made on this SDG.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think the most impactful way to encourage more progress for this SDG would be to find a way to foster an international approach to help the most vulnerable populations get access to the resources and opportunities that they need.</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7" name="Google Shape;167;p30"/>
          <p:cNvSpPr txBox="1"/>
          <p:nvPr/>
        </p:nvSpPr>
        <p:spPr>
          <a:xfrm>
            <a:off x="468975"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Women who live in regions of the world with more higher-income level countries, such as </a:t>
            </a:r>
            <a:r>
              <a:rPr b="1" lang="en" sz="800">
                <a:solidFill>
                  <a:srgbClr val="E95C3D"/>
                </a:solidFill>
                <a:latin typeface="Inter"/>
                <a:ea typeface="Inter"/>
                <a:cs typeface="Inter"/>
                <a:sym typeface="Inter"/>
              </a:rPr>
              <a:t>North</a:t>
            </a: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America</a:t>
            </a:r>
            <a:r>
              <a:rPr b="1" lang="en" sz="800">
                <a:solidFill>
                  <a:srgbClr val="E95C3D"/>
                </a:solidFill>
                <a:latin typeface="Inter"/>
                <a:ea typeface="Inter"/>
                <a:cs typeface="Inter"/>
                <a:sym typeface="Inter"/>
              </a:rPr>
              <a:t> &amp; Europe as well as East &amp; Southeast Asia have higher </a:t>
            </a:r>
            <a:r>
              <a:rPr b="1" lang="en" sz="800">
                <a:solidFill>
                  <a:srgbClr val="E95C3D"/>
                </a:solidFill>
                <a:latin typeface="Inter"/>
                <a:ea typeface="Inter"/>
                <a:cs typeface="Inter"/>
                <a:sym typeface="Inter"/>
              </a:rPr>
              <a:t>percentages</a:t>
            </a:r>
            <a:r>
              <a:rPr b="1" lang="en" sz="800">
                <a:solidFill>
                  <a:srgbClr val="E95C3D"/>
                </a:solidFill>
                <a:latin typeface="Inter"/>
                <a:ea typeface="Inter"/>
                <a:cs typeface="Inter"/>
                <a:sym typeface="Inter"/>
              </a:rPr>
              <a:t> of women who make these choices.</a:t>
            </a:r>
            <a:endParaRPr b="1" sz="800">
              <a:solidFill>
                <a:srgbClr val="E95C3D"/>
              </a:solidFill>
              <a:latin typeface="Inter"/>
              <a:ea typeface="Inter"/>
              <a:cs typeface="Inter"/>
              <a:sym typeface="Inter"/>
            </a:endParaRPr>
          </a:p>
        </p:txBody>
      </p:sp>
      <p:sp>
        <p:nvSpPr>
          <p:cNvPr id="168" name="Google Shape;168;p30"/>
          <p:cNvSpPr txBox="1"/>
          <p:nvPr/>
        </p:nvSpPr>
        <p:spPr>
          <a:xfrm>
            <a:off x="2379038" y="48465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69" name="Google Shape;169;p30"/>
          <p:cNvSpPr txBox="1"/>
          <p:nvPr/>
        </p:nvSpPr>
        <p:spPr>
          <a:xfrm>
            <a:off x="2905350"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Women living in the poorest regions of the world, specifically Sub-Saharan Africa, have the least say in these decisions. This is alarming as well considering that this one region had over half the countries used in the study. So although it looks </a:t>
            </a:r>
            <a:r>
              <a:rPr b="1" lang="en" sz="800">
                <a:solidFill>
                  <a:srgbClr val="E95C3D"/>
                </a:solidFill>
                <a:latin typeface="Inter"/>
                <a:ea typeface="Inter"/>
                <a:cs typeface="Inter"/>
                <a:sym typeface="Inter"/>
              </a:rPr>
              <a:t>like</a:t>
            </a:r>
            <a:r>
              <a:rPr b="1" lang="en" sz="800">
                <a:solidFill>
                  <a:srgbClr val="E95C3D"/>
                </a:solidFill>
                <a:latin typeface="Inter"/>
                <a:ea typeface="Inter"/>
                <a:cs typeface="Inter"/>
                <a:sym typeface="Inter"/>
              </a:rPr>
              <a:t> only one region has such a low percentage, in reality it is significantly more countries than it appears based on the chart.</a:t>
            </a:r>
            <a:endParaRPr b="1" sz="800">
              <a:solidFill>
                <a:srgbClr val="E95C3D"/>
              </a:solidFill>
              <a:latin typeface="Inter"/>
              <a:ea typeface="Inter"/>
              <a:cs typeface="Inter"/>
              <a:sym typeface="Inter"/>
            </a:endParaRPr>
          </a:p>
        </p:txBody>
      </p:sp>
      <p:sp>
        <p:nvSpPr>
          <p:cNvPr id="170" name="Google Shape;170;p30"/>
          <p:cNvSpPr txBox="1"/>
          <p:nvPr/>
        </p:nvSpPr>
        <p:spPr>
          <a:xfrm>
            <a:off x="5341750" y="59650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On average, </a:t>
            </a:r>
            <a:r>
              <a:rPr b="1" lang="en" sz="800">
                <a:solidFill>
                  <a:srgbClr val="E95C3D"/>
                </a:solidFill>
                <a:latin typeface="Inter"/>
                <a:ea typeface="Inter"/>
                <a:cs typeface="Inter"/>
                <a:sym typeface="Inter"/>
              </a:rPr>
              <a:t>barely</a:t>
            </a:r>
            <a:r>
              <a:rPr b="1" lang="en" sz="800">
                <a:solidFill>
                  <a:srgbClr val="E95C3D"/>
                </a:solidFill>
                <a:latin typeface="Inter"/>
                <a:ea typeface="Inter"/>
                <a:cs typeface="Inter"/>
                <a:sym typeface="Inter"/>
              </a:rPr>
              <a:t> over half of the world’s women have the ability to make choices about their sexual and reproductive health. However, this is only based on data collected in 69 countries, with some regions only pulling data from a couple countries that could potentially skew the data even more.</a:t>
            </a:r>
            <a:endParaRPr b="1" sz="800">
              <a:solidFill>
                <a:srgbClr val="E95C3D"/>
              </a:solidFill>
              <a:latin typeface="Inter"/>
              <a:ea typeface="Inter"/>
              <a:cs typeface="Inter"/>
              <a:sym typeface="Inter"/>
            </a:endParaRPr>
          </a:p>
        </p:txBody>
      </p:sp>
      <p:sp>
        <p:nvSpPr>
          <p:cNvPr id="171" name="Google Shape;171;p30"/>
          <p:cNvSpPr/>
          <p:nvPr/>
        </p:nvSpPr>
        <p:spPr>
          <a:xfrm rot="-5400000">
            <a:off x="3595113" y="30125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30"/>
          <p:cNvSpPr txBox="1"/>
          <p:nvPr/>
        </p:nvSpPr>
        <p:spPr>
          <a:xfrm>
            <a:off x="368596" y="83507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data is missing </a:t>
            </a:r>
            <a:r>
              <a:rPr b="1" lang="en" sz="1000">
                <a:solidFill>
                  <a:srgbClr val="E95C3D"/>
                </a:solidFill>
                <a:latin typeface="Inter"/>
                <a:ea typeface="Inter"/>
                <a:cs typeface="Inter"/>
                <a:sym typeface="Inter"/>
              </a:rPr>
              <a:t>further</a:t>
            </a:r>
            <a:r>
              <a:rPr b="1" lang="en" sz="1000">
                <a:solidFill>
                  <a:srgbClr val="E95C3D"/>
                </a:solidFill>
                <a:latin typeface="Inter"/>
                <a:ea typeface="Inter"/>
                <a:cs typeface="Inter"/>
                <a:sym typeface="Inter"/>
              </a:rPr>
              <a:t> breakdowns of which </a:t>
            </a:r>
            <a:r>
              <a:rPr b="1" lang="en" sz="1000">
                <a:solidFill>
                  <a:srgbClr val="E95C3D"/>
                </a:solidFill>
                <a:latin typeface="Inter"/>
                <a:ea typeface="Inter"/>
                <a:cs typeface="Inter"/>
                <a:sym typeface="Inter"/>
              </a:rPr>
              <a:t>countries</a:t>
            </a:r>
            <a:r>
              <a:rPr b="1" lang="en" sz="1000">
                <a:solidFill>
                  <a:srgbClr val="E95C3D"/>
                </a:solidFill>
                <a:latin typeface="Inter"/>
                <a:ea typeface="Inter"/>
                <a:cs typeface="Inter"/>
                <a:sym typeface="Inter"/>
              </a:rPr>
              <a:t> were used for each region, as well as socio-economic </a:t>
            </a:r>
            <a:r>
              <a:rPr b="1" lang="en" sz="1000">
                <a:solidFill>
                  <a:srgbClr val="E95C3D"/>
                </a:solidFill>
                <a:latin typeface="Inter"/>
                <a:ea typeface="Inter"/>
                <a:cs typeface="Inter"/>
                <a:sym typeface="Inter"/>
              </a:rPr>
              <a:t>status, rural vs. urban residency, and what other factors are involved in the classification of making decisions about reproductive and sexual health. Although women may have access to birth control methods in these places, for example, that does not mean that they are accessible to all women in that region.</a:t>
            </a:r>
            <a:endParaRPr b="1" sz="1000">
              <a:solidFill>
                <a:srgbClr val="E95C3D"/>
              </a:solidFill>
              <a:latin typeface="Inter"/>
              <a:ea typeface="Inter"/>
              <a:cs typeface="Inter"/>
              <a:sym typeface="Inter"/>
            </a:endParaRPr>
          </a:p>
        </p:txBody>
      </p:sp>
      <p:sp>
        <p:nvSpPr>
          <p:cNvPr id="173" name="Google Shape;173;p30"/>
          <p:cNvSpPr txBox="1"/>
          <p:nvPr/>
        </p:nvSpPr>
        <p:spPr>
          <a:xfrm>
            <a:off x="469050" y="2619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graph is displaying information about how many women aged 15-49 make their own decisions about sexual and reproductive rights by region of the world based on collected data from 2007-2022</a:t>
            </a:r>
            <a:endParaRPr b="1" sz="1200">
              <a:solidFill>
                <a:srgbClr val="E95C3D"/>
              </a:solidFill>
              <a:latin typeface="Inter"/>
              <a:ea typeface="Inter"/>
              <a:cs typeface="Inter"/>
              <a:sym typeface="Inter"/>
            </a:endParaRPr>
          </a:p>
        </p:txBody>
      </p:sp>
      <p:sp>
        <p:nvSpPr>
          <p:cNvPr id="174" name="Google Shape;174;p30"/>
          <p:cNvSpPr txBox="1"/>
          <p:nvPr/>
        </p:nvSpPr>
        <p:spPr>
          <a:xfrm>
            <a:off x="469175" y="37271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Region of the World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Percentage of Women Who Make Their Own Choices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5" name="Google Shape;175;p30"/>
          <p:cNvSpPr txBox="1"/>
          <p:nvPr/>
        </p:nvSpPr>
        <p:spPr>
          <a:xfrm>
            <a:off x="1270825" y="937000"/>
            <a:ext cx="6151500" cy="1067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76" name="Google Shape;176;p30"/>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7" name="Google Shape;177;p30"/>
          <p:cNvSpPr txBox="1"/>
          <p:nvPr/>
        </p:nvSpPr>
        <p:spPr>
          <a:xfrm>
            <a:off x="468975" y="21103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Graph Title: </a:t>
            </a:r>
            <a:r>
              <a:rPr b="1" lang="en" sz="1200" u="sng">
                <a:solidFill>
                  <a:srgbClr val="E95C3D"/>
                </a:solidFill>
                <a:latin typeface="Inter"/>
                <a:ea typeface="Inter"/>
                <a:cs typeface="Inter"/>
                <a:sym typeface="Inter"/>
              </a:rPr>
              <a:t>Proportion of women aged 15‒49 years who make their own decisions regarding sexual and reproductive health and rights, 2007‒2022 (percentage)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